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8" r:id="rId3"/>
    <p:sldId id="258" r:id="rId4"/>
    <p:sldId id="259" r:id="rId5"/>
    <p:sldId id="269" r:id="rId6"/>
    <p:sldId id="257" r:id="rId7"/>
    <p:sldId id="260" r:id="rId8"/>
    <p:sldId id="270" r:id="rId9"/>
    <p:sldId id="271" r:id="rId10"/>
    <p:sldId id="272" r:id="rId11"/>
    <p:sldId id="273" r:id="rId12"/>
    <p:sldId id="261" r:id="rId13"/>
    <p:sldId id="262" r:id="rId14"/>
    <p:sldId id="264" r:id="rId15"/>
    <p:sldId id="265" r:id="rId16"/>
    <p:sldId id="266" r:id="rId17"/>
    <p:sldId id="267" r:id="rId18"/>
    <p:sldId id="263" r:id="rId19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BFC3"/>
    <a:srgbClr val="F99D29"/>
    <a:srgbClr val="014984"/>
    <a:srgbClr val="924A7D"/>
    <a:srgbClr val="004883"/>
    <a:srgbClr val="C3C453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27" autoAdjust="0"/>
    <p:restoredTop sz="86391" autoAdjust="0"/>
  </p:normalViewPr>
  <p:slideViewPr>
    <p:cSldViewPr>
      <p:cViewPr varScale="1">
        <p:scale>
          <a:sx n="95" d="100"/>
          <a:sy n="95" d="100"/>
        </p:scale>
        <p:origin x="-96" y="-3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2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1974" y="-84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45BFB9D-1126-4258-83E4-78AEAF207DBF}" type="datetimeFigureOut">
              <a:rPr lang="de-DE"/>
              <a:pPr>
                <a:defRPr/>
              </a:pPr>
              <a:t>07.06.2013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 smtClean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B6EE2CD-1D63-4F4D-B2C1-E343DA758AEF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1857375"/>
            <a:ext cx="9144000" cy="1000125"/>
          </a:xfrm>
          <a:prstGeom prst="rect">
            <a:avLst/>
          </a:prstGeom>
          <a:solidFill>
            <a:srgbClr val="004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sp>
        <p:nvSpPr>
          <p:cNvPr id="7" name="Rechteck 6"/>
          <p:cNvSpPr/>
          <p:nvPr userDrawn="1"/>
        </p:nvSpPr>
        <p:spPr>
          <a:xfrm>
            <a:off x="5000625" y="5857875"/>
            <a:ext cx="4143375" cy="1000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28728" y="1857364"/>
            <a:ext cx="7072362" cy="1012823"/>
          </a:xfrm>
        </p:spPr>
        <p:txBody>
          <a:bodyPr/>
          <a:lstStyle>
            <a:lvl1pPr algn="r">
              <a:defRPr sz="2000">
                <a:solidFill>
                  <a:schemeClr val="bg1"/>
                </a:solidFill>
                <a:latin typeface="HelveticaNeue LT 45 Light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14344" y="1028680"/>
            <a:ext cx="4414846" cy="757246"/>
          </a:xfrm>
        </p:spPr>
        <p:txBody>
          <a:bodyPr>
            <a:normAutofit/>
          </a:bodyPr>
          <a:lstStyle>
            <a:lvl1pPr marL="0" indent="0" algn="l">
              <a:buNone/>
              <a:defRPr sz="1400" baseline="0">
                <a:solidFill>
                  <a:srgbClr val="00488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pic>
        <p:nvPicPr>
          <p:cNvPr id="8" name="Grafik 7" descr="sdc-wallpaper-2013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51520" y="2924944"/>
            <a:ext cx="8640960" cy="64807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5" descr="lautde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oftw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5" descr="softwareentwicklung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ITENB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5" descr="sb_vorstellung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eistungsspektr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5" descr="leistungsspektrum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B6107303-DFA7-430B-AE83-33140240B38B}" type="datetimeFigureOut">
              <a:rPr lang="de-DE"/>
              <a:pPr>
                <a:defRPr/>
              </a:pPr>
              <a:t>07.06.2013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0A3BD763-6E89-494C-800F-F97E380BA6B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3306B4AF-9AA9-4659-819D-FE951575996D}" type="datetimeFigureOut">
              <a:rPr lang="de-DE"/>
              <a:pPr>
                <a:defRPr/>
              </a:pPr>
              <a:t>07.06.2013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A1110DA5-0C48-4C3E-8211-A2B2DC12A60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975B185A-AAED-4D6B-9DAC-FB975BBFDFCE}" type="datetimeFigureOut">
              <a:rPr lang="de-DE"/>
              <a:pPr>
                <a:defRPr/>
              </a:pPr>
              <a:t>07.06.2013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CDD4AAF8-1FF2-43A5-84B8-F94BE291D91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72E33D49-2384-47A5-8BC8-80AE2C0DFC99}" type="datetimeFigureOut">
              <a:rPr lang="de-DE"/>
              <a:pPr>
                <a:defRPr/>
              </a:pPr>
              <a:t>07.06.2013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EA602849-2FDD-4A6E-B38A-85200BE251C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9677892C-8091-45FB-8F86-D4AABC107887}" type="datetimeFigureOut">
              <a:rPr lang="de-DE"/>
              <a:pPr>
                <a:defRPr/>
              </a:pPr>
              <a:t>07.06.2013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AABBA8F6-9F7C-4948-AF22-00A5C399268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latin typeface="HelveticaNeue LT 55 Roman" pitchFamily="2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62DE2CCF-DFDD-4848-B03D-B7BB8ECE6293}" type="datetimeFigureOut">
              <a:rPr lang="de-DE"/>
              <a:pPr>
                <a:defRPr/>
              </a:pPr>
              <a:t>07.06.2013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9D8FF1DF-A8A3-458A-87E5-A8BBF0C3E633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3F06F5B4-8E49-4F9A-8A52-F7435A0033E4}" type="datetimeFigureOut">
              <a:rPr lang="de-DE"/>
              <a:pPr>
                <a:defRPr/>
              </a:pPr>
              <a:t>07.06.2013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B8479FA3-9598-4960-930F-92BF63232EEB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8"/>
          <p:cNvGrpSpPr>
            <a:grpSpLocks/>
          </p:cNvGrpSpPr>
          <p:nvPr userDrawn="1"/>
        </p:nvGrpSpPr>
        <p:grpSpPr bwMode="auto">
          <a:xfrm>
            <a:off x="0" y="1500188"/>
            <a:ext cx="9144000" cy="896937"/>
            <a:chOff x="0" y="1500173"/>
            <a:chExt cx="9144000" cy="896797"/>
          </a:xfrm>
        </p:grpSpPr>
        <p:sp>
          <p:nvSpPr>
            <p:cNvPr id="5" name="Rechteck 4"/>
            <p:cNvSpPr/>
            <p:nvPr userDrawn="1"/>
          </p:nvSpPr>
          <p:spPr>
            <a:xfrm>
              <a:off x="0" y="1500173"/>
              <a:ext cx="9144000" cy="896797"/>
            </a:xfrm>
            <a:prstGeom prst="rect">
              <a:avLst/>
            </a:prstGeom>
            <a:solidFill>
              <a:srgbClr val="C3C4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pic>
          <p:nvPicPr>
            <p:cNvPr id="6" name="Grafik 9" descr="mitarbeiter4.png"/>
            <p:cNvPicPr>
              <a:picLocks noChangeAspect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95299" y="1500174"/>
              <a:ext cx="2047875" cy="895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7" name="Gerade Verbindung 6"/>
          <p:cNvCxnSpPr/>
          <p:nvPr userDrawn="1"/>
        </p:nvCxnSpPr>
        <p:spPr>
          <a:xfrm>
            <a:off x="428625" y="6215063"/>
            <a:ext cx="8286750" cy="0"/>
          </a:xfrm>
          <a:prstGeom prst="line">
            <a:avLst/>
          </a:prstGeom>
          <a:ln w="25400">
            <a:solidFill>
              <a:srgbClr val="0048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11" descr="logo_blau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6563" y="6357938"/>
            <a:ext cx="19335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latin typeface="HelveticaNeue LT 55 Roman" pitchFamily="2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2500306"/>
            <a:ext cx="8229600" cy="3625857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el und Inhalt auber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3"/>
          <p:cNvCxnSpPr/>
          <p:nvPr userDrawn="1"/>
        </p:nvCxnSpPr>
        <p:spPr>
          <a:xfrm>
            <a:off x="428625" y="6215063"/>
            <a:ext cx="8286750" cy="0"/>
          </a:xfrm>
          <a:prstGeom prst="line">
            <a:avLst/>
          </a:prstGeom>
          <a:ln w="25400">
            <a:solidFill>
              <a:srgbClr val="0048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8" descr="logo_blau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6563" y="6357938"/>
            <a:ext cx="19335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uppieren 9"/>
          <p:cNvGrpSpPr>
            <a:grpSpLocks/>
          </p:cNvGrpSpPr>
          <p:nvPr userDrawn="1"/>
        </p:nvGrpSpPr>
        <p:grpSpPr bwMode="auto">
          <a:xfrm>
            <a:off x="0" y="1500188"/>
            <a:ext cx="9144000" cy="896937"/>
            <a:chOff x="0" y="1500173"/>
            <a:chExt cx="9144000" cy="896797"/>
          </a:xfrm>
        </p:grpSpPr>
        <p:sp>
          <p:nvSpPr>
            <p:cNvPr id="7" name="Rechteck 6"/>
            <p:cNvSpPr/>
            <p:nvPr userDrawn="1"/>
          </p:nvSpPr>
          <p:spPr>
            <a:xfrm>
              <a:off x="0" y="1500173"/>
              <a:ext cx="9144000" cy="896797"/>
            </a:xfrm>
            <a:prstGeom prst="rect">
              <a:avLst/>
            </a:prstGeom>
            <a:solidFill>
              <a:srgbClr val="924A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pic>
          <p:nvPicPr>
            <p:cNvPr id="8" name="Grafik 11" descr="mitarbeiter1.png"/>
            <p:cNvPicPr>
              <a:picLocks noChangeAspect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1472" y="1500174"/>
              <a:ext cx="2047875" cy="895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latin typeface="HelveticaNeue LT 55 Roman" pitchFamily="2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2500306"/>
            <a:ext cx="8229600" cy="3625857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el und Inhalt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3"/>
          <p:cNvCxnSpPr/>
          <p:nvPr userDrawn="1"/>
        </p:nvCxnSpPr>
        <p:spPr>
          <a:xfrm>
            <a:off x="428625" y="6215063"/>
            <a:ext cx="8286750" cy="0"/>
          </a:xfrm>
          <a:prstGeom prst="line">
            <a:avLst/>
          </a:prstGeom>
          <a:ln w="25400">
            <a:solidFill>
              <a:srgbClr val="0048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8" descr="logo_blau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6563" y="6357938"/>
            <a:ext cx="19335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uppieren 9"/>
          <p:cNvGrpSpPr>
            <a:grpSpLocks/>
          </p:cNvGrpSpPr>
          <p:nvPr userDrawn="1"/>
        </p:nvGrpSpPr>
        <p:grpSpPr bwMode="auto">
          <a:xfrm>
            <a:off x="0" y="1500188"/>
            <a:ext cx="9144000" cy="896937"/>
            <a:chOff x="0" y="1500173"/>
            <a:chExt cx="9144000" cy="896797"/>
          </a:xfrm>
        </p:grpSpPr>
        <p:sp>
          <p:nvSpPr>
            <p:cNvPr id="7" name="Rechteck 6"/>
            <p:cNvSpPr/>
            <p:nvPr userDrawn="1"/>
          </p:nvSpPr>
          <p:spPr>
            <a:xfrm>
              <a:off x="0" y="1500173"/>
              <a:ext cx="9144000" cy="896797"/>
            </a:xfrm>
            <a:prstGeom prst="rect">
              <a:avLst/>
            </a:prstGeom>
            <a:solidFill>
              <a:srgbClr val="014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pic>
          <p:nvPicPr>
            <p:cNvPr id="8" name="Grafik 11" descr="mitarbeiter5.png"/>
            <p:cNvPicPr>
              <a:picLocks noChangeAspect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42910" y="1500174"/>
              <a:ext cx="2047875" cy="895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latin typeface="HelveticaNeue LT 55 Roman" pitchFamily="2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2500306"/>
            <a:ext cx="8229600" cy="3625857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el und Inhal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3"/>
          <p:cNvCxnSpPr/>
          <p:nvPr userDrawn="1"/>
        </p:nvCxnSpPr>
        <p:spPr>
          <a:xfrm>
            <a:off x="428625" y="6215063"/>
            <a:ext cx="8286750" cy="0"/>
          </a:xfrm>
          <a:prstGeom prst="line">
            <a:avLst/>
          </a:prstGeom>
          <a:ln w="25400">
            <a:solidFill>
              <a:srgbClr val="0048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8" descr="logo_blau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6563" y="6357938"/>
            <a:ext cx="19335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uppieren 9"/>
          <p:cNvGrpSpPr>
            <a:grpSpLocks/>
          </p:cNvGrpSpPr>
          <p:nvPr userDrawn="1"/>
        </p:nvGrpSpPr>
        <p:grpSpPr bwMode="auto">
          <a:xfrm>
            <a:off x="0" y="1500188"/>
            <a:ext cx="9144000" cy="896937"/>
            <a:chOff x="0" y="1500173"/>
            <a:chExt cx="9144000" cy="896797"/>
          </a:xfrm>
        </p:grpSpPr>
        <p:sp>
          <p:nvSpPr>
            <p:cNvPr id="7" name="Rechteck 6"/>
            <p:cNvSpPr/>
            <p:nvPr userDrawn="1"/>
          </p:nvSpPr>
          <p:spPr>
            <a:xfrm>
              <a:off x="0" y="1500173"/>
              <a:ext cx="9144000" cy="896797"/>
            </a:xfrm>
            <a:prstGeom prst="rect">
              <a:avLst/>
            </a:prstGeom>
            <a:solidFill>
              <a:srgbClr val="F99D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pic>
          <p:nvPicPr>
            <p:cNvPr id="8" name="Grafik 11" descr="mitarbeiter3.png"/>
            <p:cNvPicPr>
              <a:picLocks noChangeAspect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42910" y="1500174"/>
              <a:ext cx="2047875" cy="895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latin typeface="HelveticaNeue LT 55 Roman" pitchFamily="2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2500306"/>
            <a:ext cx="8229600" cy="3625857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el und Inhalt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3"/>
          <p:cNvCxnSpPr/>
          <p:nvPr userDrawn="1"/>
        </p:nvCxnSpPr>
        <p:spPr>
          <a:xfrm>
            <a:off x="428625" y="6215063"/>
            <a:ext cx="8286750" cy="0"/>
          </a:xfrm>
          <a:prstGeom prst="line">
            <a:avLst/>
          </a:prstGeom>
          <a:ln w="25400">
            <a:solidFill>
              <a:srgbClr val="0048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8" descr="logo_blau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6563" y="6357938"/>
            <a:ext cx="19335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uppieren 9"/>
          <p:cNvGrpSpPr>
            <a:grpSpLocks/>
          </p:cNvGrpSpPr>
          <p:nvPr userDrawn="1"/>
        </p:nvGrpSpPr>
        <p:grpSpPr bwMode="auto">
          <a:xfrm>
            <a:off x="0" y="1500188"/>
            <a:ext cx="9144000" cy="896937"/>
            <a:chOff x="0" y="1500173"/>
            <a:chExt cx="9144000" cy="896797"/>
          </a:xfrm>
        </p:grpSpPr>
        <p:sp>
          <p:nvSpPr>
            <p:cNvPr id="7" name="Rechteck 6"/>
            <p:cNvSpPr/>
            <p:nvPr userDrawn="1"/>
          </p:nvSpPr>
          <p:spPr>
            <a:xfrm>
              <a:off x="0" y="1500173"/>
              <a:ext cx="9144000" cy="896797"/>
            </a:xfrm>
            <a:prstGeom prst="rect">
              <a:avLst/>
            </a:prstGeom>
            <a:solidFill>
              <a:srgbClr val="ABBF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pic>
          <p:nvPicPr>
            <p:cNvPr id="8" name="Grafik 11" descr="mitarbeiter2.png"/>
            <p:cNvPicPr>
              <a:picLocks noChangeAspect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42910" y="1500174"/>
              <a:ext cx="2047875" cy="895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latin typeface="HelveticaNeue LT 55 Roman" pitchFamily="2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2500306"/>
            <a:ext cx="8229600" cy="3625857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5" descr="cms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an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5" descr="intranet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cxnSp>
        <p:nvCxnSpPr>
          <p:cNvPr id="7" name="Gerade Verbindung 6"/>
          <p:cNvCxnSpPr/>
          <p:nvPr userDrawn="1"/>
        </p:nvCxnSpPr>
        <p:spPr>
          <a:xfrm>
            <a:off x="428625" y="6215063"/>
            <a:ext cx="8286750" cy="0"/>
          </a:xfrm>
          <a:prstGeom prst="line">
            <a:avLst/>
          </a:prstGeom>
          <a:ln w="25400">
            <a:solidFill>
              <a:srgbClr val="0048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 descr="sdc-logo-2013.png"/>
          <p:cNvPicPr>
            <a:picLocks noChangeAspect="1"/>
          </p:cNvPicPr>
          <p:nvPr userDrawn="1"/>
        </p:nvPicPr>
        <p:blipFill>
          <a:blip r:embed="rId23" cstate="print"/>
          <a:stretch>
            <a:fillRect/>
          </a:stretch>
        </p:blipFill>
        <p:spPr>
          <a:xfrm>
            <a:off x="7124096" y="6309320"/>
            <a:ext cx="1569034" cy="5497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69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70" r:id="rId14"/>
    <p:sldLayoutId id="2147483783" r:id="rId15"/>
    <p:sldLayoutId id="2147483784" r:id="rId16"/>
    <p:sldLayoutId id="2147483785" r:id="rId17"/>
    <p:sldLayoutId id="2147483786" r:id="rId18"/>
    <p:sldLayoutId id="2147483787" r:id="rId19"/>
    <p:sldLayoutId id="2147483788" r:id="rId20"/>
    <p:sldLayoutId id="2147483789" r:id="rId2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014984"/>
          </a:solidFill>
          <a:latin typeface="HelveticaNeue LT 55 Roman" pitchFamily="2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14984"/>
          </a:solidFill>
          <a:latin typeface="HelveticaNeue LT 55 Roman" pitchFamily="2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14984"/>
          </a:solidFill>
          <a:latin typeface="HelveticaNeue LT 55 Roman" pitchFamily="2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14984"/>
          </a:solidFill>
          <a:latin typeface="HelveticaNeue LT 55 Roman" pitchFamily="2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14984"/>
          </a:solidFill>
          <a:latin typeface="HelveticaNeue LT 55 Roman" pitchFamily="2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rgbClr val="014984"/>
          </a:solidFill>
          <a:latin typeface="HelveticaNeue LT 55 Roman" pitchFamily="2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rgbClr val="014984"/>
          </a:solidFill>
          <a:latin typeface="HelveticaNeue LT 55 Roman" pitchFamily="2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rgbClr val="014984"/>
          </a:solidFill>
          <a:latin typeface="HelveticaNeue LT 55 Roman" pitchFamily="2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rgbClr val="014984"/>
          </a:solidFill>
          <a:latin typeface="HelveticaNeue LT 55 Roman" pitchFamily="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HelveticaNeue LT 45 Light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HelveticaNeue LT 45 Light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HelveticaNeue LT 45 Light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HelveticaNeue LT 45 Light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HelveticaNeue LT 45 Light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ctrTitle"/>
          </p:nvPr>
        </p:nvSpPr>
        <p:spPr>
          <a:xfrm>
            <a:off x="1428750" y="1857375"/>
            <a:ext cx="7072313" cy="1012825"/>
          </a:xfrm>
        </p:spPr>
        <p:txBody>
          <a:bodyPr/>
          <a:lstStyle/>
          <a:p>
            <a:pPr eaLnBrk="1" hangingPunct="1"/>
            <a:r>
              <a:rPr lang="de-DE" smtClean="0"/>
              <a:t>Planung, Beratung, Konzeption und Entwicklung</a:t>
            </a:r>
            <a:br>
              <a:rPr lang="de-DE" smtClean="0"/>
            </a:br>
            <a:r>
              <a:rPr lang="de-DE" smtClean="0"/>
              <a:t>IT-Lösungen für E-Business und E-Government</a:t>
            </a:r>
          </a:p>
        </p:txBody>
      </p:sp>
      <p:sp>
        <p:nvSpPr>
          <p:cNvPr id="21507" name="Untertitel 2"/>
          <p:cNvSpPr>
            <a:spLocks noGrp="1"/>
          </p:cNvSpPr>
          <p:nvPr>
            <p:ph type="subTitle" idx="1"/>
          </p:nvPr>
        </p:nvSpPr>
        <p:spPr>
          <a:xfrm>
            <a:off x="514350" y="1028700"/>
            <a:ext cx="4414838" cy="757238"/>
          </a:xfrm>
        </p:spPr>
        <p:txBody>
          <a:bodyPr/>
          <a:lstStyle/>
          <a:p>
            <a:pPr eaLnBrk="1" hangingPunct="1"/>
            <a:r>
              <a:rPr lang="de-DE" smtClean="0"/>
              <a:t>Florian Leinberger</a:t>
            </a:r>
          </a:p>
          <a:p>
            <a:pPr eaLnBrk="1" hangingPunct="1"/>
            <a:r>
              <a:rPr lang="de-DE" smtClean="0"/>
              <a:t>20. August 2009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Webentwicklung / Content Management </a:t>
            </a:r>
            <a:br>
              <a:rPr lang="de-DE" smtClean="0"/>
            </a:br>
            <a:r>
              <a:rPr lang="de-DE" sz="1800" smtClean="0"/>
              <a:t>Kunden und Projekte</a:t>
            </a:r>
            <a:endParaRPr lang="de-DE" smtClean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2500313"/>
            <a:ext cx="8229600" cy="3625850"/>
          </a:xfrm>
        </p:spPr>
        <p:txBody>
          <a:bodyPr rtlCol="0">
            <a:normAutofit fontScale="700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b="1" dirty="0"/>
              <a:t>Öffentlicher Sektor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Schweizer Bundesverwaltung (u.a. Bundeskanzlei, Eidgenössisches Department des Innern (EDI), Eidgenössisches Finanzdepartment (EFD), ch.ch)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Stadt Köln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Stadt Bonn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Stadt Kaiserslautern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Stadt Konstanz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endParaRPr lang="de-DE" dirty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b="1" dirty="0"/>
              <a:t>Privater Sektor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err="1" smtClean="0"/>
              <a:t>Innova</a:t>
            </a:r>
            <a:r>
              <a:rPr lang="de-DE" dirty="0" smtClean="0"/>
              <a:t> Versicherungen</a:t>
            </a:r>
            <a:endParaRPr lang="de-DE" dirty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Novartis Behring</a:t>
            </a:r>
            <a:endParaRPr lang="de-DE" dirty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Deutsche Telekom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endParaRPr lang="de-DE" dirty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de-DE" dirty="0" smtClean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Webentwicklung / Content Management </a:t>
            </a:r>
            <a:br>
              <a:rPr lang="de-DE" smtClean="0"/>
            </a:br>
            <a:r>
              <a:rPr lang="de-DE" sz="1800" smtClean="0"/>
              <a:t>Strategische Ziele</a:t>
            </a:r>
            <a:endParaRPr lang="de-DE" smtClean="0"/>
          </a:p>
        </p:txBody>
      </p:sp>
      <p:sp>
        <p:nvSpPr>
          <p:cNvPr id="29699" name="Inhaltsplatzhalter 2"/>
          <p:cNvSpPr>
            <a:spLocks noGrp="1"/>
          </p:cNvSpPr>
          <p:nvPr>
            <p:ph idx="1"/>
          </p:nvPr>
        </p:nvSpPr>
        <p:spPr>
          <a:xfrm>
            <a:off x="457200" y="2500313"/>
            <a:ext cx="8229600" cy="3625850"/>
          </a:xfrm>
        </p:spPr>
        <p:txBody>
          <a:bodyPr/>
          <a:lstStyle/>
          <a:p>
            <a:pPr eaLnBrk="1" hangingPunct="1"/>
            <a:r>
              <a:rPr lang="de-DE" smtClean="0"/>
              <a:t>Akquise zusätzlicher Projekt / Kunden im Bereich Rich-Client Entwicklung </a:t>
            </a:r>
          </a:p>
          <a:p>
            <a:pPr eaLnBrk="1" hangingPunct="1"/>
            <a:r>
              <a:rPr lang="de-DE" smtClean="0"/>
              <a:t>Vertrieb weiterer Content Management Systeme</a:t>
            </a:r>
          </a:p>
          <a:p>
            <a:pPr eaLnBrk="1" hangingPunct="1"/>
            <a:r>
              <a:rPr lang="de-DE" smtClean="0"/>
              <a:t>Entwicklung von Iphone-Applikationen </a:t>
            </a:r>
          </a:p>
          <a:p>
            <a:pPr eaLnBrk="1" hangingPunct="1"/>
            <a:r>
              <a:rPr lang="de-DE" smtClean="0"/>
              <a:t>Ausbau der Plattform laut.fm</a:t>
            </a:r>
          </a:p>
          <a:p>
            <a:pPr eaLnBrk="1" hangingPunct="1"/>
            <a:endParaRPr lang="de-DE" smtClean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Mitarbeiterportale</a:t>
            </a:r>
            <a:br>
              <a:rPr lang="de-DE" smtClean="0"/>
            </a:br>
            <a:r>
              <a:rPr lang="de-DE" sz="1800" smtClean="0"/>
              <a:t>Geschäftsfelder</a:t>
            </a:r>
            <a:endParaRPr lang="de-DE" smtClean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2500313"/>
            <a:ext cx="8229600" cy="3625850"/>
          </a:xfrm>
        </p:spPr>
        <p:txBody>
          <a:bodyPr rtlCol="0">
            <a:normAutofit fontScale="700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b="1" dirty="0"/>
              <a:t>Entwicklung und Vertrieb der Standardlösung Intramo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/>
              <a:t>Vertriebskanal „OfficeNet“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/>
              <a:t>Vertriebskanal „Intramo“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b="1" dirty="0"/>
              <a:t>Projektgeschäft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/>
              <a:t>Customizing Intramo, Projektimplementierungen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/>
              <a:t>Schnittstellen, spezielle Anforderungen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/>
              <a:t>Support und Wartung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b="1" dirty="0"/>
              <a:t>Beratung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/>
              <a:t>Intranet Check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/>
              <a:t>Anforderungsanalysen und Spezifikationen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err="1"/>
              <a:t>Usability</a:t>
            </a:r>
            <a:r>
              <a:rPr lang="de-DE" dirty="0"/>
              <a:t> Tests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/>
              <a:t>Entwicklung von Intranet </a:t>
            </a:r>
            <a:r>
              <a:rPr lang="de-DE" dirty="0" err="1"/>
              <a:t>Policies</a:t>
            </a:r>
            <a:endParaRPr lang="de-DE" dirty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de-DE" dirty="0" smtClean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Mitarbeiterportale</a:t>
            </a:r>
            <a:br>
              <a:rPr lang="de-DE" smtClean="0"/>
            </a:br>
            <a:r>
              <a:rPr lang="de-DE" sz="1800" smtClean="0"/>
              <a:t>Technologien und Kompetenzen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2500313"/>
            <a:ext cx="8229600" cy="3625850"/>
          </a:xfrm>
        </p:spPr>
        <p:txBody>
          <a:bodyPr rtlCol="0">
            <a:normAutofit fontScale="85000"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/>
              <a:t>Java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/>
              <a:t>XSL/XML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/>
              <a:t>Apache </a:t>
            </a:r>
            <a:r>
              <a:rPr lang="de-DE" dirty="0" err="1"/>
              <a:t>Cocoon</a:t>
            </a:r>
            <a:endParaRPr lang="de-DE" dirty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/>
              <a:t>XHTML/CSS/Javaskript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err="1"/>
              <a:t>Corememedia</a:t>
            </a:r>
            <a:r>
              <a:rPr lang="de-DE" dirty="0"/>
              <a:t> CMS, </a:t>
            </a:r>
            <a:r>
              <a:rPr lang="de-DE" dirty="0" err="1"/>
              <a:t>Government</a:t>
            </a:r>
            <a:r>
              <a:rPr lang="de-DE" dirty="0"/>
              <a:t> Site </a:t>
            </a:r>
            <a:r>
              <a:rPr lang="de-DE" dirty="0" err="1"/>
              <a:t>Builder</a:t>
            </a:r>
            <a:r>
              <a:rPr lang="de-DE" dirty="0"/>
              <a:t>, </a:t>
            </a:r>
            <a:r>
              <a:rPr lang="de-DE" dirty="0" err="1"/>
              <a:t>Imperia</a:t>
            </a:r>
            <a:r>
              <a:rPr lang="de-DE" dirty="0"/>
              <a:t>, Daisy CMS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/>
              <a:t>Lucene, Tomcat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/>
              <a:t>Verschiedene DBMS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/>
              <a:t>Fachliche und organisatorische Beratung und Konzeption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de-DE" dirty="0" smtClean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Mitarbeiterportale</a:t>
            </a:r>
            <a:br>
              <a:rPr lang="de-DE" smtClean="0"/>
            </a:br>
            <a:r>
              <a:rPr lang="de-DE" sz="1800" smtClean="0"/>
              <a:t>Kunden und Projekte</a:t>
            </a:r>
            <a:endParaRPr lang="de-DE" smtClean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2500313"/>
            <a:ext cx="8229600" cy="3625850"/>
          </a:xfrm>
        </p:spPr>
        <p:txBody>
          <a:bodyPr rtlCol="0">
            <a:normAutofit fontScale="775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b="1" dirty="0"/>
              <a:t>Öffentlicher Sektor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/>
              <a:t>Bundesverwaltungsamt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/>
              <a:t>Bundeskanzleramt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/>
              <a:t>Bundesamt für Migration und Flüchtlinge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/>
              <a:t>Deutsche Rentenversicherung Baden-Württemberg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/>
              <a:t>DRV Bund Beraterdatenbank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/>
              <a:t>BMI Wissensdatenbank </a:t>
            </a:r>
            <a:r>
              <a:rPr lang="de-DE" dirty="0" err="1"/>
              <a:t>BSZnet</a:t>
            </a:r>
            <a:r>
              <a:rPr lang="de-DE" dirty="0"/>
              <a:t> (D115)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/>
              <a:t>Bundesarchiv Intranet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b="1" dirty="0"/>
              <a:t>Privater Sektor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/>
              <a:t>ProSiebenSat.1 Gruppe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err="1"/>
              <a:t>Pronova</a:t>
            </a:r>
            <a:r>
              <a:rPr lang="de-DE" dirty="0"/>
              <a:t> BKK und BKK für Heilberufe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err="1"/>
              <a:t>Klinien</a:t>
            </a:r>
            <a:r>
              <a:rPr lang="de-DE" dirty="0"/>
              <a:t> Oberallgäu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de-DE" dirty="0" smtClean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Mitarbeiterportale</a:t>
            </a:r>
            <a:br>
              <a:rPr lang="de-DE" smtClean="0"/>
            </a:br>
            <a:r>
              <a:rPr lang="de-DE" sz="1800" smtClean="0"/>
              <a:t>Strategische Ziele</a:t>
            </a:r>
            <a:endParaRPr lang="de-DE" smtClean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2500313"/>
            <a:ext cx="8229600" cy="3625850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/>
              <a:t>Vertriebskanal Bundesverwaltung ausbauen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/>
              <a:t>Synergien mit den anderen Geschäftsbereichen erhöhen, mehr Folgeaufträge in angrenzenden Bereichen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/>
              <a:t>Beratungsgeschäft ausbauen auch unabhängig vom Produkt Intramo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/>
              <a:t>Lösungen auf Basis anderer technologischer Plattformen wie MOSS oder </a:t>
            </a:r>
            <a:r>
              <a:rPr lang="de-DE" dirty="0" err="1" smtClean="0"/>
              <a:t>Liferay</a:t>
            </a:r>
            <a:endParaRPr lang="de-DE" dirty="0" smtClean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de-DE" dirty="0" smtClean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Grafik 2" descr="sb_laut_vorstellung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SEITENBAU im Überblick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2500313"/>
            <a:ext cx="8229600" cy="3625850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lnSpc>
                <a:spcPct val="120000"/>
              </a:lnSpc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de-DE" dirty="0"/>
              <a:t>Die SEITENBAU GmbH ist auf die Konzeption und Realisierung von Systemlösungen für E-Business und E-</a:t>
            </a:r>
            <a:r>
              <a:rPr lang="de-DE" dirty="0" err="1"/>
              <a:t>Government</a:t>
            </a:r>
            <a:r>
              <a:rPr lang="de-DE" dirty="0"/>
              <a:t> spezialisiert.</a:t>
            </a:r>
          </a:p>
          <a:p>
            <a:pPr eaLnBrk="1" fontAlgn="auto" hangingPunct="1">
              <a:lnSpc>
                <a:spcPct val="120000"/>
              </a:lnSpc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de-DE" dirty="0"/>
              <a:t>SEITENBAU betreut Kunden aus dem gesamten Bundesgebiet, Österreich und der Schweiz. </a:t>
            </a:r>
          </a:p>
          <a:p>
            <a:pPr eaLnBrk="1" fontAlgn="auto" hangingPunct="1">
              <a:lnSpc>
                <a:spcPct val="120000"/>
              </a:lnSpc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de-DE" dirty="0"/>
              <a:t>Der Hauptsitz ist Konstanz am Bodensee, dazu besteht eine weiter Niederlassung in Köln.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Geschichte</a:t>
            </a:r>
          </a:p>
        </p:txBody>
      </p:sp>
      <p:sp>
        <p:nvSpPr>
          <p:cNvPr id="2457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lang="de-DE" smtClean="0"/>
              <a:t>Gegründet 1996</a:t>
            </a:r>
          </a:p>
          <a:p>
            <a:pPr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lang="de-DE" smtClean="0"/>
              <a:t>Umwandlung als GmbH 1997 – Geschäftsfelder CMS-Projekte und Content Portale</a:t>
            </a:r>
          </a:p>
          <a:p>
            <a:pPr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lang="de-DE" smtClean="0"/>
              <a:t>Ausgründung der LAUT AG</a:t>
            </a:r>
          </a:p>
          <a:p>
            <a:pPr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lang="de-DE" smtClean="0"/>
              <a:t>Aufbau der Geschäftsfelder Software-Entwicklung und Mitarbeiterportale</a:t>
            </a:r>
          </a:p>
          <a:p>
            <a:pPr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lang="de-DE" smtClean="0"/>
              <a:t>2009 Einzug in neues, eigenes Bürogebäude</a:t>
            </a:r>
          </a:p>
          <a:p>
            <a:pPr eaLnBrk="1" hangingPunct="1">
              <a:buFont typeface="Arial" charset="0"/>
              <a:buNone/>
            </a:pPr>
            <a:endParaRPr lang="de-DE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Organisationsstruktur</a:t>
            </a:r>
          </a:p>
        </p:txBody>
      </p:sp>
      <p:sp>
        <p:nvSpPr>
          <p:cNvPr id="2560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lang="de-DE" smtClean="0"/>
              <a:t>Gegründet 1996</a:t>
            </a:r>
          </a:p>
          <a:p>
            <a:pPr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lang="de-DE" smtClean="0"/>
              <a:t>Umwandlung als GmbH 1997 – Geschäftsfelder CMS-Projekte und Content Portale</a:t>
            </a:r>
          </a:p>
          <a:p>
            <a:pPr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lang="de-DE" smtClean="0"/>
              <a:t>Ausgründung der LAUT AG</a:t>
            </a:r>
          </a:p>
          <a:p>
            <a:pPr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lang="de-DE" smtClean="0"/>
              <a:t>Aufbau der Geschäftsfelder Software-Entwicklung und Mitarbeiterportale</a:t>
            </a:r>
          </a:p>
          <a:p>
            <a:pPr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lang="de-DE" smtClean="0"/>
              <a:t>2009 Einzug in neues, eigenes Bürogebäude</a:t>
            </a:r>
          </a:p>
          <a:p>
            <a:pPr eaLnBrk="1" hangingPunct="1">
              <a:buFont typeface="Arial" charset="0"/>
              <a:buNone/>
            </a:pPr>
            <a:endParaRPr lang="de-DE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Webentwicklung / Content Management</a:t>
            </a:r>
            <a:br>
              <a:rPr lang="de-DE" smtClean="0"/>
            </a:br>
            <a:r>
              <a:rPr lang="de-DE" sz="1800" smtClean="0"/>
              <a:t>Geschäftsfelder</a:t>
            </a:r>
            <a:endParaRPr lang="de-DE" smtClean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2500313"/>
            <a:ext cx="8229600" cy="3625850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/>
              <a:t>Vertrieb und Anpassung der Content Management Systeme </a:t>
            </a:r>
            <a:r>
              <a:rPr lang="de-DE" dirty="0" err="1" smtClean="0"/>
              <a:t>Imperia</a:t>
            </a:r>
            <a:r>
              <a:rPr lang="de-DE" dirty="0" smtClean="0"/>
              <a:t>, </a:t>
            </a:r>
            <a:r>
              <a:rPr lang="de-DE" dirty="0" err="1" smtClean="0"/>
              <a:t>Coremedia</a:t>
            </a:r>
            <a:r>
              <a:rPr lang="de-DE" dirty="0" smtClean="0"/>
              <a:t> und </a:t>
            </a:r>
            <a:r>
              <a:rPr lang="de-DE" dirty="0" err="1" smtClean="0"/>
              <a:t>Contenido</a:t>
            </a:r>
            <a:endParaRPr lang="de-DE" dirty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/>
              <a:t>Entwicklung kundenspezifischer Webapplikationen im CMS Umfeld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err="1" smtClean="0"/>
              <a:t>Layoutentwicklung</a:t>
            </a:r>
            <a:r>
              <a:rPr lang="de-DE" dirty="0" smtClean="0"/>
              <a:t> und Screen Design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/>
              <a:t>Entwicklung von Oberflächen auf </a:t>
            </a:r>
            <a:r>
              <a:rPr lang="de-DE" dirty="0" err="1" smtClean="0"/>
              <a:t>Javascript</a:t>
            </a:r>
            <a:r>
              <a:rPr lang="de-DE" dirty="0" smtClean="0"/>
              <a:t>/Ajax- und </a:t>
            </a:r>
            <a:r>
              <a:rPr lang="de-DE" smtClean="0"/>
              <a:t>Flash-Basis (Rich </a:t>
            </a:r>
            <a:r>
              <a:rPr lang="de-DE" dirty="0" smtClean="0"/>
              <a:t>Clients)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de-DE" dirty="0" smtClean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Webentwicklung / Content Management </a:t>
            </a:r>
            <a:br>
              <a:rPr lang="de-DE" smtClean="0"/>
            </a:br>
            <a:r>
              <a:rPr lang="de-DE" sz="1800" smtClean="0"/>
              <a:t>Technologien und Kompetenzen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2500313"/>
            <a:ext cx="8229600" cy="3625850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/>
              <a:t>PHP</a:t>
            </a:r>
            <a:endParaRPr lang="de-DE" dirty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/>
              <a:t>Perl</a:t>
            </a:r>
            <a:endParaRPr lang="de-DE" dirty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err="1" smtClean="0"/>
              <a:t>Javascript</a:t>
            </a:r>
            <a:endParaRPr lang="de-DE" dirty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/>
              <a:t>XHTML/CSS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/>
              <a:t>Flash</a:t>
            </a:r>
            <a:endParaRPr lang="de-DE" dirty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/>
              <a:t>CMS </a:t>
            </a:r>
            <a:r>
              <a:rPr lang="de-DE" dirty="0" err="1" smtClean="0"/>
              <a:t>Coremedia</a:t>
            </a:r>
            <a:r>
              <a:rPr lang="de-DE" dirty="0" smtClean="0"/>
              <a:t>, </a:t>
            </a:r>
            <a:r>
              <a:rPr lang="de-DE" dirty="0" err="1" smtClean="0"/>
              <a:t>Imperia</a:t>
            </a:r>
            <a:r>
              <a:rPr lang="de-DE" dirty="0"/>
              <a:t>, </a:t>
            </a:r>
            <a:r>
              <a:rPr lang="de-DE" dirty="0" err="1" smtClean="0"/>
              <a:t>Contenido</a:t>
            </a:r>
            <a:endParaRPr lang="de-DE" dirty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/>
              <a:t>Apache </a:t>
            </a:r>
            <a:endParaRPr lang="de-DE" dirty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err="1" smtClean="0"/>
              <a:t>MySQL</a:t>
            </a:r>
            <a:endParaRPr lang="de-DE" dirty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de-DE" dirty="0" smtClean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379</Words>
  <Application>Microsoft Office PowerPoint</Application>
  <PresentationFormat>Bildschirmpräsentation (4:3)</PresentationFormat>
  <Paragraphs>90</Paragraphs>
  <Slides>18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19" baseType="lpstr">
      <vt:lpstr>Larissa-Design</vt:lpstr>
      <vt:lpstr>Planung, Beratung, Konzeption und Entwicklung IT-Lösungen für E-Business und E-Government</vt:lpstr>
      <vt:lpstr>Folie 2</vt:lpstr>
      <vt:lpstr>SEITENBAU im Überblick</vt:lpstr>
      <vt:lpstr>Geschichte</vt:lpstr>
      <vt:lpstr>Organisationsstruktur</vt:lpstr>
      <vt:lpstr>Folie 6</vt:lpstr>
      <vt:lpstr>Folie 7</vt:lpstr>
      <vt:lpstr>Webentwicklung / Content Management Geschäftsfelder</vt:lpstr>
      <vt:lpstr>Webentwicklung / Content Management  Technologien und Kompetenzen</vt:lpstr>
      <vt:lpstr>Webentwicklung / Content Management  Kunden und Projekte</vt:lpstr>
      <vt:lpstr>Webentwicklung / Content Management  Strategische Ziele</vt:lpstr>
      <vt:lpstr>Folie 12</vt:lpstr>
      <vt:lpstr>Folie 13</vt:lpstr>
      <vt:lpstr>Mitarbeiterportale Geschäftsfelder</vt:lpstr>
      <vt:lpstr>Mitarbeiterportale Technologien und Kompetenzen</vt:lpstr>
      <vt:lpstr>Mitarbeiterportale Kunden und Projekte</vt:lpstr>
      <vt:lpstr>Mitarbeiterportale Strategische Ziele</vt:lpstr>
      <vt:lpstr>Folie 18</vt:lpstr>
    </vt:vector>
  </TitlesOfParts>
  <Company>Seitenbau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leinberger</dc:creator>
  <cp:lastModifiedBy>weinhold</cp:lastModifiedBy>
  <cp:revision>34</cp:revision>
  <dcterms:created xsi:type="dcterms:W3CDTF">2009-08-20T13:45:21Z</dcterms:created>
  <dcterms:modified xsi:type="dcterms:W3CDTF">2013-06-07T13:20:14Z</dcterms:modified>
</cp:coreProperties>
</file>